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34.xml.rels" ContentType="application/vnd.openxmlformats-package.relationships+xml"/>
  <Override PartName="/ppt/slides/_rels/slide33.xml.rels" ContentType="application/vnd.openxmlformats-package.relationships+xml"/>
  <Override PartName="/ppt/slides/_rels/slide30.xml.rels" ContentType="application/vnd.openxmlformats-package.relationships+xml"/>
  <Override PartName="/ppt/slides/_rels/slide26.xml.rels" ContentType="application/vnd.openxmlformats-package.relationships+xml"/>
  <Override PartName="/ppt/slides/_rels/slide10.xml.rels" ContentType="application/vnd.openxmlformats-package.relationships+xml"/>
  <Override PartName="/ppt/slides/_rels/slide17.xml.rels" ContentType="application/vnd.openxmlformats-package.relationships+xml"/>
  <Override PartName="/ppt/slides/_rels/slide9.xml.rels" ContentType="application/vnd.openxmlformats-package.relationships+xml"/>
  <Override PartName="/ppt/slides/_rels/slide24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3.xml.rels" ContentType="application/vnd.openxmlformats-package.relationships+xml"/>
  <Override PartName="/ppt/slides/_rels/slide1.xml.rels" ContentType="application/vnd.openxmlformats-package.relationships+xml"/>
  <Override PartName="/ppt/slides/_rels/slide29.xml.rels" ContentType="application/vnd.openxmlformats-package.relationships+xml"/>
  <Override PartName="/ppt/slides/_rels/slide7.xml.rels" ContentType="application/vnd.openxmlformats-package.relationships+xml"/>
  <Override PartName="/ppt/slides/_rels/slide28.xml.rels" ContentType="application/vnd.openxmlformats-package.relationships+xml"/>
  <Override PartName="/ppt/slides/_rels/slide6.xml.rels" ContentType="application/vnd.openxmlformats-package.relationships+xml"/>
  <Override PartName="/ppt/slides/_rels/slide25.xml.rels" ContentType="application/vnd.openxmlformats-package.relationships+xml"/>
  <Override PartName="/ppt/slides/_rels/slide3.xml.rels" ContentType="application/vnd.openxmlformats-package.relationships+xml"/>
  <Override PartName="/ppt/slides/_rels/slide11.xml.rels" ContentType="application/vnd.openxmlformats-package.relationships+xml"/>
  <Override PartName="/ppt/slides/_rels/slide18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22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31.xml.rels" ContentType="application/vnd.openxmlformats-package.relationships+xml"/>
  <Override PartName="/ppt/slides/_rels/slide20.xml.rels" ContentType="application/vnd.openxmlformats-package.relationships+xml"/>
  <Override PartName="/ppt/slides/_rels/slide32.xml.rels" ContentType="application/vnd.openxmlformats-package.relationships+xml"/>
  <Override PartName="/ppt/slides/_rels/slide21.xml.rels" ContentType="application/vnd.openxmlformats-package.relationships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2.xml" ContentType="application/vnd.openxmlformats-officedocument.presentationml.slide+xml"/>
  <Override PartName="/ppt/slides/slide29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s/slide28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27.xml" ContentType="application/vnd.openxmlformats-officedocument.presentationml.slide+xml"/>
  <Override PartName="/ppt/slides/slide5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s/slide24.xml" ContentType="application/vnd.openxmlformats-officedocument.presentationml.slide+xml"/>
  <Override PartName="/ppt/slides/slide2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26.xml" ContentType="application/vnd.openxmlformats-officedocument.presentationml.slide+xml"/>
  <Override PartName="/ppt/slides/slide4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49.png" ContentType="image/png"/>
  <Override PartName="/ppt/media/image48.png" ContentType="image/png"/>
  <Override PartName="/ppt/media/image47.png" ContentType="image/png"/>
  <Override PartName="/ppt/media/image22.png" ContentType="image/png"/>
  <Override PartName="/ppt/media/image7.png" ContentType="image/png"/>
  <Override PartName="/ppt/media/image20.png" ContentType="image/png"/>
  <Override PartName="/ppt/media/image55.png" ContentType="image/png"/>
  <Override PartName="/ppt/media/image5.png" ContentType="image/png"/>
  <Override PartName="/ppt/media/image19.png" ContentType="image/png"/>
  <Override PartName="/ppt/media/image18.png" ContentType="image/png"/>
  <Override PartName="/ppt/media/image2.jpeg" ContentType="image/jpeg"/>
  <Override PartName="/ppt/media/image17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6.png" ContentType="image/png"/>
  <Override PartName="/ppt/media/image3.jpeg" ContentType="image/jpeg"/>
  <Override PartName="/ppt/media/image28.png" ContentType="image/png"/>
  <Override PartName="/ppt/media/image21.png" ContentType="image/png"/>
  <Override PartName="/ppt/media/image6.png" ContentType="image/png"/>
  <Override PartName="/ppt/media/image11.png" ContentType="image/png"/>
  <Override PartName="/ppt/media/image1.jpeg" ContentType="image/jpeg"/>
  <Override PartName="/ppt/media/image41.png" ContentType="image/png"/>
  <Override PartName="/ppt/media/image4.jpeg" ContentType="image/jpeg"/>
  <Override PartName="/ppt/media/image38.png" ContentType="image/png"/>
  <Override PartName="/ppt/media/image8.png" ContentType="image/png"/>
  <Override PartName="/ppt/media/image23.png" ContentType="image/png"/>
  <Override PartName="/ppt/media/image10.png" ContentType="image/png"/>
  <Override PartName="/ppt/media/image9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36.png" ContentType="image/png"/>
  <Override PartName="/ppt/media/image37.png" ContentType="image/png"/>
  <Override PartName="/ppt/media/image39.png" ContentType="image/png"/>
  <Override PartName="/ppt/media/image40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x="9144000" cy="51435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-9000" y="5213880"/>
            <a:ext cx="838620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This presentation uses a free template provided by FPPT.com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www.free-power-point-templates.com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-9000" y="5213880"/>
            <a:ext cx="8386920" cy="51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This presentation uses a free template provided by FPPT.com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www.free-power-point-templates.com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-9000" y="5213880"/>
            <a:ext cx="8386920" cy="51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This presentation uses a free template provided by FPPT.com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www.free-power-point-templates.com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-9000" y="5213880"/>
            <a:ext cx="8386920" cy="51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This presentation uses a free template provided by FPPT.com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www.free-power-point-templates.com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hyperlink" Target="https://www.youtube.com/watch?v=-P28LKWTzrI" TargetMode="External"/><Relationship Id="rId4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hyperlink" Target="https://youtu.be/MKRwV3DTVLo?t=7" TargetMode="External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hyperlink" Target="https://www.youtube.com/watch?v=GMvgtPN2IBU" TargetMode="External"/><Relationship Id="rId3" Type="http://schemas.openxmlformats.org/officeDocument/2006/relationships/hyperlink" Target="https://www.youtube.com/watch?v=Hp0vQBwmaX0" TargetMode="External"/><Relationship Id="rId4" Type="http://schemas.openxmlformats.org/officeDocument/2006/relationships/image" Target="../media/image30.png"/><Relationship Id="rId5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5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image" Target="../media/image36.png"/><Relationship Id="rId3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image" Target="../media/image43.png"/><Relationship Id="rId3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image" Target="../media/image45.png"/><Relationship Id="rId3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2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2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image" Target="../media/image49.png"/><Relationship Id="rId3" Type="http://schemas.openxmlformats.org/officeDocument/2006/relationships/slideLayout" Target="../slideLayouts/slideLayout2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image" Target="../media/image51.png"/><Relationship Id="rId3" Type="http://schemas.openxmlformats.org/officeDocument/2006/relationships/image" Target="../media/image52.png"/><Relationship Id="rId4" Type="http://schemas.openxmlformats.org/officeDocument/2006/relationships/image" Target="../media/image53.png"/><Relationship Id="rId5" Type="http://schemas.openxmlformats.org/officeDocument/2006/relationships/slideLayout" Target="../slideLayouts/slideLayout25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image" Target="../media/image55.png"/><Relationship Id="rId3" Type="http://schemas.openxmlformats.org/officeDocument/2006/relationships/hyperlink" Target="https://github.com/llealgt/Reinforcement-Learning/blob/master/Q-Learning(Table).ipynb" TargetMode="External"/><Relationship Id="rId4" Type="http://schemas.openxmlformats.org/officeDocument/2006/relationships/slideLayout" Target="../slideLayouts/slideLayout25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3200400" y="417240"/>
            <a:ext cx="5690520" cy="86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Universidad Francisco Marroquín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2"/>
          <p:cNvSpPr/>
          <p:nvPr/>
        </p:nvSpPr>
        <p:spPr>
          <a:xfrm>
            <a:off x="3312000" y="2232000"/>
            <a:ext cx="5685120" cy="1099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Machine Learning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Primer semestre 2018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1"/>
          <p:cNvSpPr/>
          <p:nvPr/>
        </p:nvSpPr>
        <p:spPr>
          <a:xfrm>
            <a:off x="448920" y="433800"/>
            <a:ext cx="824328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The rise of DL and AI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CustomShape 2"/>
          <p:cNvSpPr/>
          <p:nvPr/>
        </p:nvSpPr>
        <p:spPr>
          <a:xfrm>
            <a:off x="274320" y="1211040"/>
            <a:ext cx="8686080" cy="308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El surgimiento de “deep learning”,big data  y la nueva era de la IA:</a:t>
            </a: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 la acutalidad nos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encontramos en una nueva era para la IA, en la cual esta ha experimentado un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crecimiento nunca antes visto en su historia, esto gracias en buena parte  al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surgimiento de “deep learning” , modelo matematico de la manera en la cual los cientificos creen que el cerebro realiza calculos y computos.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 su vez “deep learning” ha existido por decadas, pero es hasta ahora en la era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 “big data” que el mundo genera cantidades enormes de datos, y que existe la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tecnologia(como clusters, GPUs) para poder almacenar y procesar estas cantidades enormes de informacion,esto ha permitido a cientificos crear avances y a ingenieros usar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esta tecnologia para construir nuevas aplicaciones de IA.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9" name="" descr=""/>
          <p:cNvPicPr/>
          <p:nvPr/>
        </p:nvPicPr>
        <p:blipFill>
          <a:blip r:embed="rId1"/>
          <a:stretch/>
        </p:blipFill>
        <p:spPr>
          <a:xfrm>
            <a:off x="7315200" y="3742200"/>
            <a:ext cx="1645200" cy="1286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448920" y="433800"/>
            <a:ext cx="824328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The rise of DL and AI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1" name="" descr=""/>
          <p:cNvPicPr/>
          <p:nvPr/>
        </p:nvPicPr>
        <p:blipFill>
          <a:blip r:embed="rId1"/>
          <a:stretch/>
        </p:blipFill>
        <p:spPr>
          <a:xfrm>
            <a:off x="5486400" y="1715400"/>
            <a:ext cx="2833920" cy="2215800"/>
          </a:xfrm>
          <a:prstGeom prst="rect">
            <a:avLst/>
          </a:prstGeom>
          <a:ln>
            <a:noFill/>
          </a:ln>
        </p:spPr>
      </p:pic>
      <p:pic>
        <p:nvPicPr>
          <p:cNvPr id="192" name="" descr=""/>
          <p:cNvPicPr/>
          <p:nvPr/>
        </p:nvPicPr>
        <p:blipFill>
          <a:blip r:embed="rId2"/>
          <a:stretch/>
        </p:blipFill>
        <p:spPr>
          <a:xfrm>
            <a:off x="274320" y="1188720"/>
            <a:ext cx="4388400" cy="3331080"/>
          </a:xfrm>
          <a:prstGeom prst="rect">
            <a:avLst/>
          </a:prstGeom>
          <a:ln>
            <a:noFill/>
          </a:ln>
        </p:spPr>
      </p:pic>
      <p:sp>
        <p:nvSpPr>
          <p:cNvPr id="193" name="CustomShape 2"/>
          <p:cNvSpPr/>
          <p:nvPr/>
        </p:nvSpPr>
        <p:spPr>
          <a:xfrm>
            <a:off x="5588640" y="4511160"/>
            <a:ext cx="3097440" cy="42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3"/>
              </a:rPr>
              <a:t>Ejemplo de GPU vs CPU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914400" y="397080"/>
            <a:ext cx="824328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28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Ejemplos y aplicaciones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CustomShape 2"/>
          <p:cNvSpPr/>
          <p:nvPr/>
        </p:nvSpPr>
        <p:spPr>
          <a:xfrm>
            <a:off x="548640" y="1463040"/>
            <a:ext cx="8128800" cy="2873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Asistentes por comandos de voz(Ejemplo: Siri,Alexa,Cortana)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1"/>
              </a:rPr>
              <a:t>https://youtu.be/MKRwV3DTVLo?t=7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Reconocimiento de letras y digitos escritos a mano(por ejemplo en cheques)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Traductores de idiomas: por ejemplo google translate,usa IA para traducir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entre mas de 100 idiomas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6" name="" descr=""/>
          <p:cNvPicPr/>
          <p:nvPr/>
        </p:nvPicPr>
        <p:blipFill>
          <a:blip r:embed="rId2"/>
          <a:stretch/>
        </p:blipFill>
        <p:spPr>
          <a:xfrm>
            <a:off x="914400" y="2286000"/>
            <a:ext cx="3839760" cy="1370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1"/>
          <p:cNvSpPr/>
          <p:nvPr/>
        </p:nvSpPr>
        <p:spPr>
          <a:xfrm>
            <a:off x="914400" y="397080"/>
            <a:ext cx="824328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28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Ejemplos y aplicaciones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8" name="CustomShape 2"/>
          <p:cNvSpPr/>
          <p:nvPr/>
        </p:nvSpPr>
        <p:spPr>
          <a:xfrm>
            <a:off x="349920" y="1232280"/>
            <a:ext cx="4038480" cy="312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Robotica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Deteccion de Spam y correo sospechoso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9" name="" descr=""/>
          <p:cNvPicPr/>
          <p:nvPr/>
        </p:nvPicPr>
        <p:blipFill>
          <a:blip r:embed="rId1"/>
          <a:stretch/>
        </p:blipFill>
        <p:spPr>
          <a:xfrm>
            <a:off x="731520" y="1554480"/>
            <a:ext cx="1539000" cy="1828080"/>
          </a:xfrm>
          <a:prstGeom prst="rect">
            <a:avLst/>
          </a:prstGeom>
          <a:ln>
            <a:noFill/>
          </a:ln>
        </p:spPr>
      </p:pic>
      <p:sp>
        <p:nvSpPr>
          <p:cNvPr id="200" name="CustomShape 3"/>
          <p:cNvSpPr/>
          <p:nvPr/>
        </p:nvSpPr>
        <p:spPr>
          <a:xfrm>
            <a:off x="4937760" y="1280160"/>
            <a:ext cx="3337200" cy="34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Sistemas de recomendacion: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1" name="" descr=""/>
          <p:cNvPicPr/>
          <p:nvPr/>
        </p:nvPicPr>
        <p:blipFill>
          <a:blip r:embed="rId2"/>
          <a:stretch/>
        </p:blipFill>
        <p:spPr>
          <a:xfrm>
            <a:off x="5148720" y="1702080"/>
            <a:ext cx="3445920" cy="1680480"/>
          </a:xfrm>
          <a:prstGeom prst="rect">
            <a:avLst/>
          </a:prstGeom>
          <a:ln>
            <a:noFill/>
          </a:ln>
        </p:spPr>
      </p:pic>
      <p:pic>
        <p:nvPicPr>
          <p:cNvPr id="202" name="" descr=""/>
          <p:cNvPicPr/>
          <p:nvPr/>
        </p:nvPicPr>
        <p:blipFill>
          <a:blip r:embed="rId3"/>
          <a:stretch/>
        </p:blipFill>
        <p:spPr>
          <a:xfrm>
            <a:off x="5097960" y="3467520"/>
            <a:ext cx="2856600" cy="1560960"/>
          </a:xfrm>
          <a:prstGeom prst="rect">
            <a:avLst/>
          </a:prstGeom>
          <a:ln>
            <a:noFill/>
          </a:ln>
        </p:spPr>
      </p:pic>
      <p:pic>
        <p:nvPicPr>
          <p:cNvPr id="203" name="" descr=""/>
          <p:cNvPicPr/>
          <p:nvPr/>
        </p:nvPicPr>
        <p:blipFill>
          <a:blip r:embed="rId4"/>
          <a:stretch/>
        </p:blipFill>
        <p:spPr>
          <a:xfrm>
            <a:off x="640080" y="4114800"/>
            <a:ext cx="2102400" cy="986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914400" y="397080"/>
            <a:ext cx="824328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28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Ejemplos y aplicaciones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349920" y="1232280"/>
            <a:ext cx="4038480" cy="312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Reconocimiento Facial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4937760" y="1280160"/>
            <a:ext cx="1130400" cy="34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Juegos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7" name="" descr=""/>
          <p:cNvPicPr/>
          <p:nvPr/>
        </p:nvPicPr>
        <p:blipFill>
          <a:blip r:embed="rId1"/>
          <a:stretch/>
        </p:blipFill>
        <p:spPr>
          <a:xfrm>
            <a:off x="640080" y="1578600"/>
            <a:ext cx="2674800" cy="1895400"/>
          </a:xfrm>
          <a:prstGeom prst="rect">
            <a:avLst/>
          </a:prstGeom>
          <a:ln>
            <a:noFill/>
          </a:ln>
        </p:spPr>
      </p:pic>
      <p:pic>
        <p:nvPicPr>
          <p:cNvPr id="208" name="" descr=""/>
          <p:cNvPicPr/>
          <p:nvPr/>
        </p:nvPicPr>
        <p:blipFill>
          <a:blip r:embed="rId2"/>
          <a:stretch/>
        </p:blipFill>
        <p:spPr>
          <a:xfrm>
            <a:off x="1119600" y="3566160"/>
            <a:ext cx="1805760" cy="1533960"/>
          </a:xfrm>
          <a:prstGeom prst="rect">
            <a:avLst/>
          </a:prstGeom>
          <a:ln>
            <a:noFill/>
          </a:ln>
        </p:spPr>
      </p:pic>
      <p:pic>
        <p:nvPicPr>
          <p:cNvPr id="209" name="" descr=""/>
          <p:cNvPicPr/>
          <p:nvPr/>
        </p:nvPicPr>
        <p:blipFill>
          <a:blip r:embed="rId3"/>
          <a:stretch/>
        </p:blipFill>
        <p:spPr>
          <a:xfrm>
            <a:off x="5009040" y="1771200"/>
            <a:ext cx="3494160" cy="1154160"/>
          </a:xfrm>
          <a:prstGeom prst="rect">
            <a:avLst/>
          </a:prstGeom>
          <a:ln>
            <a:noFill/>
          </a:ln>
        </p:spPr>
      </p:pic>
      <p:pic>
        <p:nvPicPr>
          <p:cNvPr id="210" name="" descr=""/>
          <p:cNvPicPr/>
          <p:nvPr/>
        </p:nvPicPr>
        <p:blipFill>
          <a:blip r:embed="rId4"/>
          <a:stretch/>
        </p:blipFill>
        <p:spPr>
          <a:xfrm>
            <a:off x="5014800" y="3017520"/>
            <a:ext cx="3488400" cy="1831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914400" y="397080"/>
            <a:ext cx="824328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28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Ejemplos y aplicaciones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CustomShape 2"/>
          <p:cNvSpPr/>
          <p:nvPr/>
        </p:nvSpPr>
        <p:spPr>
          <a:xfrm>
            <a:off x="349920" y="1232280"/>
            <a:ext cx="4038480" cy="312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Vehiculos Autonomos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CustomShape 3"/>
          <p:cNvSpPr/>
          <p:nvPr/>
        </p:nvSpPr>
        <p:spPr>
          <a:xfrm>
            <a:off x="548640" y="1667880"/>
            <a:ext cx="5252040" cy="186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4" name="" descr=""/>
          <p:cNvPicPr/>
          <p:nvPr/>
        </p:nvPicPr>
        <p:blipFill>
          <a:blip r:embed="rId1"/>
          <a:stretch/>
        </p:blipFill>
        <p:spPr>
          <a:xfrm>
            <a:off x="531720" y="1539720"/>
            <a:ext cx="4313880" cy="1751400"/>
          </a:xfrm>
          <a:prstGeom prst="rect">
            <a:avLst/>
          </a:prstGeom>
          <a:ln>
            <a:noFill/>
          </a:ln>
        </p:spPr>
      </p:pic>
      <p:sp>
        <p:nvSpPr>
          <p:cNvPr id="215" name="CustomShape 4"/>
          <p:cNvSpPr/>
          <p:nvPr/>
        </p:nvSpPr>
        <p:spPr>
          <a:xfrm>
            <a:off x="548640" y="3505320"/>
            <a:ext cx="1091880" cy="42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2"/>
              </a:rPr>
              <a:t>Drive.AI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6" name="CustomShape 5"/>
          <p:cNvSpPr/>
          <p:nvPr/>
        </p:nvSpPr>
        <p:spPr>
          <a:xfrm>
            <a:off x="554760" y="3933000"/>
            <a:ext cx="4656600" cy="42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3"/>
              </a:rPr>
              <a:t>Vehiculo inteligente predice accidente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7" name="" descr=""/>
          <p:cNvPicPr/>
          <p:nvPr/>
        </p:nvPicPr>
        <p:blipFill>
          <a:blip r:embed="rId4"/>
          <a:stretch/>
        </p:blipFill>
        <p:spPr>
          <a:xfrm>
            <a:off x="5353560" y="1554480"/>
            <a:ext cx="3058200" cy="1690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" descr=""/>
          <p:cNvPicPr/>
          <p:nvPr/>
        </p:nvPicPr>
        <p:blipFill>
          <a:blip r:embed="rId1"/>
          <a:stretch/>
        </p:blipFill>
        <p:spPr>
          <a:xfrm>
            <a:off x="219600" y="3200400"/>
            <a:ext cx="3345480" cy="1844280"/>
          </a:xfrm>
          <a:prstGeom prst="rect">
            <a:avLst/>
          </a:prstGeom>
          <a:ln>
            <a:noFill/>
          </a:ln>
        </p:spPr>
      </p:pic>
      <p:pic>
        <p:nvPicPr>
          <p:cNvPr id="219" name="" descr=""/>
          <p:cNvPicPr/>
          <p:nvPr/>
        </p:nvPicPr>
        <p:blipFill>
          <a:blip r:embed="rId2"/>
          <a:stretch/>
        </p:blipFill>
        <p:spPr>
          <a:xfrm>
            <a:off x="5303520" y="1516680"/>
            <a:ext cx="3560040" cy="3328560"/>
          </a:xfrm>
          <a:prstGeom prst="rect">
            <a:avLst/>
          </a:prstGeom>
          <a:ln>
            <a:noFill/>
          </a:ln>
        </p:spPr>
      </p:pic>
      <p:pic>
        <p:nvPicPr>
          <p:cNvPr id="220" name="" descr=""/>
          <p:cNvPicPr/>
          <p:nvPr/>
        </p:nvPicPr>
        <p:blipFill>
          <a:blip r:embed="rId3"/>
          <a:stretch/>
        </p:blipFill>
        <p:spPr>
          <a:xfrm>
            <a:off x="3749400" y="2583360"/>
            <a:ext cx="1370160" cy="1256040"/>
          </a:xfrm>
          <a:prstGeom prst="rect">
            <a:avLst/>
          </a:prstGeom>
          <a:ln>
            <a:noFill/>
          </a:ln>
        </p:spPr>
      </p:pic>
      <p:pic>
        <p:nvPicPr>
          <p:cNvPr id="221" name="" descr=""/>
          <p:cNvPicPr/>
          <p:nvPr/>
        </p:nvPicPr>
        <p:blipFill>
          <a:blip r:embed="rId4"/>
          <a:stretch/>
        </p:blipFill>
        <p:spPr>
          <a:xfrm>
            <a:off x="182880" y="1221480"/>
            <a:ext cx="3511800" cy="1886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" descr=""/>
          <p:cNvPicPr/>
          <p:nvPr/>
        </p:nvPicPr>
        <p:blipFill>
          <a:blip r:embed="rId1"/>
          <a:stretch/>
        </p:blipFill>
        <p:spPr>
          <a:xfrm>
            <a:off x="284040" y="1737360"/>
            <a:ext cx="4286880" cy="2342520"/>
          </a:xfrm>
          <a:prstGeom prst="rect">
            <a:avLst/>
          </a:prstGeom>
          <a:ln>
            <a:noFill/>
          </a:ln>
        </p:spPr>
      </p:pic>
      <p:pic>
        <p:nvPicPr>
          <p:cNvPr id="223" name="" descr=""/>
          <p:cNvPicPr/>
          <p:nvPr/>
        </p:nvPicPr>
        <p:blipFill>
          <a:blip r:embed="rId2"/>
          <a:stretch/>
        </p:blipFill>
        <p:spPr>
          <a:xfrm>
            <a:off x="5394960" y="2194560"/>
            <a:ext cx="2503800" cy="1741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4480560" y="548640"/>
            <a:ext cx="4512240" cy="34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Otras aplicaciones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5" name="CustomShape 2"/>
          <p:cNvSpPr/>
          <p:nvPr/>
        </p:nvSpPr>
        <p:spPr>
          <a:xfrm>
            <a:off x="274320" y="1142640"/>
            <a:ext cx="8097840" cy="3885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Computer Vision: identificacion de objetos y personas en imagenes o videos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Computer Vision: aplicaciones de diagnostico medico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Natural Language Processing: chatbots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Natural Language Processing: analisis de emociones.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Deteccion de fraudes en entidades financieras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Deteccion de anomalias en lineas de produccion.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Forecastings extremadamente precisos.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Segmentacion de clientes.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Advertising(saber que anuncios mostrar para maximizar ingresos)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Algoritmos Generativos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Muchas mas..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448920" y="433800"/>
            <a:ext cx="824328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IA,ML,DL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448920" y="1350000"/>
            <a:ext cx="8243280" cy="350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216000" indent="-2149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Inteligencia Artificial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Machine Learning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Deep Learning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8" name="Picture 344" descr=""/>
          <p:cNvPicPr/>
          <p:nvPr/>
        </p:nvPicPr>
        <p:blipFill>
          <a:blip r:embed="rId1"/>
          <a:stretch/>
        </p:blipFill>
        <p:spPr>
          <a:xfrm rot="21537000">
            <a:off x="4990320" y="1222200"/>
            <a:ext cx="3286440" cy="3310560"/>
          </a:xfrm>
          <a:prstGeom prst="rect">
            <a:avLst/>
          </a:prstGeom>
          <a:ln>
            <a:noFill/>
          </a:ln>
        </p:spPr>
      </p:pic>
      <p:pic>
        <p:nvPicPr>
          <p:cNvPr id="229" name="Picture 345" descr=""/>
          <p:cNvPicPr/>
          <p:nvPr/>
        </p:nvPicPr>
        <p:blipFill>
          <a:blip r:embed="rId2"/>
          <a:stretch/>
        </p:blipFill>
        <p:spPr>
          <a:xfrm>
            <a:off x="1080000" y="2808000"/>
            <a:ext cx="2374560" cy="1942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448920" y="433800"/>
            <a:ext cx="824328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CustomShape 2"/>
          <p:cNvSpPr/>
          <p:nvPr/>
        </p:nvSpPr>
        <p:spPr>
          <a:xfrm>
            <a:off x="448920" y="1350000"/>
            <a:ext cx="8243280" cy="350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216000" indent="-2149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En la television y entretenimiento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0" name="" descr=""/>
          <p:cNvPicPr/>
          <p:nvPr/>
        </p:nvPicPr>
        <p:blipFill>
          <a:blip r:embed="rId1"/>
          <a:stretch/>
        </p:blipFill>
        <p:spPr>
          <a:xfrm>
            <a:off x="640080" y="2377440"/>
            <a:ext cx="2570760" cy="1742040"/>
          </a:xfrm>
          <a:prstGeom prst="rect">
            <a:avLst/>
          </a:prstGeom>
          <a:ln>
            <a:noFill/>
          </a:ln>
        </p:spPr>
      </p:pic>
      <p:pic>
        <p:nvPicPr>
          <p:cNvPr id="161" name="" descr=""/>
          <p:cNvPicPr/>
          <p:nvPr/>
        </p:nvPicPr>
        <p:blipFill>
          <a:blip r:embed="rId2"/>
          <a:stretch/>
        </p:blipFill>
        <p:spPr>
          <a:xfrm>
            <a:off x="3291840" y="1920240"/>
            <a:ext cx="1356120" cy="2604600"/>
          </a:xfrm>
          <a:prstGeom prst="rect">
            <a:avLst/>
          </a:prstGeom>
          <a:ln>
            <a:noFill/>
          </a:ln>
        </p:spPr>
      </p:pic>
      <p:pic>
        <p:nvPicPr>
          <p:cNvPr id="162" name="" descr=""/>
          <p:cNvPicPr/>
          <p:nvPr/>
        </p:nvPicPr>
        <p:blipFill>
          <a:blip r:embed="rId3"/>
          <a:stretch/>
        </p:blipFill>
        <p:spPr>
          <a:xfrm>
            <a:off x="4612320" y="1883880"/>
            <a:ext cx="2062080" cy="3053160"/>
          </a:xfrm>
          <a:prstGeom prst="rect">
            <a:avLst/>
          </a:prstGeom>
          <a:ln>
            <a:noFill/>
          </a:ln>
        </p:spPr>
      </p:pic>
      <p:pic>
        <p:nvPicPr>
          <p:cNvPr id="163" name="" descr=""/>
          <p:cNvPicPr/>
          <p:nvPr/>
        </p:nvPicPr>
        <p:blipFill>
          <a:blip r:embed="rId4"/>
          <a:stretch/>
        </p:blipFill>
        <p:spPr>
          <a:xfrm>
            <a:off x="6858000" y="1828800"/>
            <a:ext cx="1864080" cy="3060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448920" y="433800"/>
            <a:ext cx="824328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IA,ML,DL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448920" y="1350000"/>
            <a:ext cx="8243280" cy="350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2" name="Picture 344" descr=""/>
          <p:cNvPicPr/>
          <p:nvPr/>
        </p:nvPicPr>
        <p:blipFill>
          <a:blip r:embed="rId1"/>
          <a:stretch/>
        </p:blipFill>
        <p:spPr>
          <a:xfrm rot="21537000">
            <a:off x="6514920" y="1582200"/>
            <a:ext cx="2490480" cy="2508840"/>
          </a:xfrm>
          <a:prstGeom prst="rect">
            <a:avLst/>
          </a:prstGeom>
          <a:ln>
            <a:noFill/>
          </a:ln>
        </p:spPr>
      </p:pic>
      <p:sp>
        <p:nvSpPr>
          <p:cNvPr id="233" name="CustomShape 3"/>
          <p:cNvSpPr/>
          <p:nvPr/>
        </p:nvSpPr>
        <p:spPr>
          <a:xfrm>
            <a:off x="182880" y="1828800"/>
            <a:ext cx="6351120" cy="1101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"A computer program is said to learn from experience E with respect to some class of tasks T and performance measure P if its performance at tasks in T, as measured by P, improves with experience E."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4" name="CustomShape 4"/>
          <p:cNvSpPr/>
          <p:nvPr/>
        </p:nvSpPr>
        <p:spPr>
          <a:xfrm>
            <a:off x="118080" y="3017520"/>
            <a:ext cx="6007320" cy="160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Sub-rama de la inteligencia artificial que consiste en la creación de aplicaciones  inteligentes que "aprenden"  a resolver problemas sin ser programadas explícitamente,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lograndolo a partir de ser expuestas a ejemplos existentes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CustomShape 5"/>
          <p:cNvSpPr/>
          <p:nvPr/>
        </p:nvSpPr>
        <p:spPr>
          <a:xfrm>
            <a:off x="274320" y="1371600"/>
            <a:ext cx="2124360" cy="34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Machine Learning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448920" y="433800"/>
            <a:ext cx="824328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IA,ML,DL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448920" y="1350000"/>
            <a:ext cx="8243280" cy="350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8" name="Picture 344" descr=""/>
          <p:cNvPicPr/>
          <p:nvPr/>
        </p:nvPicPr>
        <p:blipFill>
          <a:blip r:embed="rId1"/>
          <a:stretch/>
        </p:blipFill>
        <p:spPr>
          <a:xfrm rot="21537000">
            <a:off x="6538320" y="1737720"/>
            <a:ext cx="2490480" cy="2508840"/>
          </a:xfrm>
          <a:prstGeom prst="rect">
            <a:avLst/>
          </a:prstGeom>
          <a:ln>
            <a:noFill/>
          </a:ln>
        </p:spPr>
      </p:pic>
      <p:sp>
        <p:nvSpPr>
          <p:cNvPr id="239" name="CustomShape 3"/>
          <p:cNvSpPr/>
          <p:nvPr/>
        </p:nvSpPr>
        <p:spPr>
          <a:xfrm>
            <a:off x="274320" y="1518480"/>
            <a:ext cx="635112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Aplicaciones que mejoran su rendimiento en alguna tarea,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 partir de su exposicion a </a:t>
            </a:r>
            <a:r>
              <a:rPr b="1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DATOS </a:t>
            </a: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 ejemplo,ya que se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adaptan para identificar patrones en los mismos.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CustomShape 4"/>
          <p:cNvSpPr/>
          <p:nvPr/>
        </p:nvSpPr>
        <p:spPr>
          <a:xfrm>
            <a:off x="300960" y="2272680"/>
            <a:ext cx="6007320" cy="330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b="0" lang="en-US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 necesitamos definir reglas manualmente, o identificar patrones, dejamos que un algoritmo defina estas reglas y patrones a partir de datos previamente recolectados.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1" lang="en-US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Ejemplos:</a:t>
            </a:r>
            <a:r>
              <a:rPr b="0" lang="en-US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una empresa ha recolectado datos de campañas de marketing y su performance una vez ejecutadas. Puede entrenar un agente de ML con estos datos para que este agente aprenda a predecir el performance de futuras campañas antes de invertir tiempo y recursos en ella.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Una empresa usa ML para identificar de sus datos segmentos de clientes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CustomShape 5"/>
          <p:cNvSpPr/>
          <p:nvPr/>
        </p:nvSpPr>
        <p:spPr>
          <a:xfrm>
            <a:off x="274320" y="1188720"/>
            <a:ext cx="6915600" cy="34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Machine Learning(definicion mas intuitiva y relacionada a DS)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1" dur="indefinite" restart="never" nodeType="tmRoot">
          <p:childTnLst>
            <p:seq>
              <p:cTn id="4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133200" y="1188720"/>
            <a:ext cx="9101160" cy="337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Machine learning tiene relación directa e incluso en ocasiones se usa como sinónimo de "data mining" ya que se comparten muchas herramientas,técnicas y algoritmos. Como ejemplo , veamos en wikipedia la definicion de "support vector machine" o "k means".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Esto a su vez provoca que tenga una relacion directa con otras areas tradicionales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como inteligencia de negocios y data analytics, incluso algunos lo ven como el proximo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paso o la evolucion de estas.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Mi vision personal?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Inteligencia de negocios se encuentra con inteligencia artificial.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CustomShape 2"/>
          <p:cNvSpPr/>
          <p:nvPr/>
        </p:nvSpPr>
        <p:spPr>
          <a:xfrm>
            <a:off x="5613480" y="409320"/>
            <a:ext cx="3438000" cy="59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Relacion con Data Mining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Big Data y Business Intelligence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4" name="" descr=""/>
          <p:cNvPicPr/>
          <p:nvPr/>
        </p:nvPicPr>
        <p:blipFill>
          <a:blip r:embed="rId1"/>
          <a:stretch/>
        </p:blipFill>
        <p:spPr>
          <a:xfrm>
            <a:off x="3566160" y="2011680"/>
            <a:ext cx="2503800" cy="1494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ustomShape 1"/>
          <p:cNvSpPr/>
          <p:nvPr/>
        </p:nvSpPr>
        <p:spPr>
          <a:xfrm>
            <a:off x="182880" y="1280160"/>
            <a:ext cx="8561880" cy="101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“</a:t>
            </a: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You can’t do AI without machine learning. You also can’t do machine learning without analytics, and you can’t do analytics without data infrastructure.” </a:t>
            </a:r>
            <a:r>
              <a:rPr b="1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Hilary Mason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CustomShape 2"/>
          <p:cNvSpPr/>
          <p:nvPr/>
        </p:nvSpPr>
        <p:spPr>
          <a:xfrm>
            <a:off x="182880" y="2011680"/>
            <a:ext cx="7914240" cy="59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“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Artificial Intelligence is the goal, machine learning is the rocket, and big data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is the fuel”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CustomShape 3"/>
          <p:cNvSpPr/>
          <p:nvPr/>
        </p:nvSpPr>
        <p:spPr>
          <a:xfrm>
            <a:off x="5704920" y="408960"/>
            <a:ext cx="3438000" cy="595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Relacion con Data Mining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Big Data y Business Intelligence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8" name="CustomShape 4"/>
          <p:cNvSpPr/>
          <p:nvPr/>
        </p:nvSpPr>
        <p:spPr>
          <a:xfrm>
            <a:off x="274320" y="2926080"/>
            <a:ext cx="8263080" cy="186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Los datos , su calidad y cantidad , son el corazon de una aplicacion de ML.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 queremos crear aplicaciones inteligentes, o llevar la inteligencia de negocios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tradicional al siguiente nivel, necesitamos ML.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Pero no olvidemos que ML no es la unica area de IA aun que es una de las mas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exitosas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4937760" y="408960"/>
            <a:ext cx="4205160" cy="595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Relacion con estadistica,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calculo,algebra lineal y otras ciencias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CustomShape 2"/>
          <p:cNvSpPr/>
          <p:nvPr/>
        </p:nvSpPr>
        <p:spPr>
          <a:xfrm>
            <a:off x="104760" y="1296000"/>
            <a:ext cx="8890560" cy="262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Machine learning posee una fuerte influencia de la estadistica tradicional 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analisis probabilistico,por lo cual es muy comun que profesionales de la estadistica incursionen en ML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Posee tambien una fuerte relacion con matematicas, especificamente calculo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multivariable(derivadas,gradientes y optimizacion) y algebra lineal(operaciones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vectoriales y matriciales), fisica en menor medida(momentum)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Aun que existen paquetes de software que esconden estos detalles al programador,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 deseas entender , dominar y practicar de manera exitosa ML, AI ,necesitas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dominar los conceptos basicos de estas ciencias, y como se aplican a ML e IA.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1" name="" descr=""/>
          <p:cNvPicPr/>
          <p:nvPr/>
        </p:nvPicPr>
        <p:blipFill>
          <a:blip r:embed="rId1"/>
          <a:stretch/>
        </p:blipFill>
        <p:spPr>
          <a:xfrm>
            <a:off x="685080" y="3749040"/>
            <a:ext cx="2422800" cy="1140840"/>
          </a:xfrm>
          <a:prstGeom prst="rect">
            <a:avLst/>
          </a:prstGeom>
          <a:ln>
            <a:noFill/>
          </a:ln>
        </p:spPr>
      </p:pic>
      <p:pic>
        <p:nvPicPr>
          <p:cNvPr id="252" name="" descr=""/>
          <p:cNvPicPr/>
          <p:nvPr/>
        </p:nvPicPr>
        <p:blipFill>
          <a:blip r:embed="rId2"/>
          <a:stretch/>
        </p:blipFill>
        <p:spPr>
          <a:xfrm>
            <a:off x="4846320" y="3840480"/>
            <a:ext cx="2742840" cy="1264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7" dur="indefinite" restart="never" nodeType="tmRoot">
          <p:childTnLst>
            <p:seq>
              <p:cTn id="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CustomShape 1"/>
          <p:cNvSpPr/>
          <p:nvPr/>
        </p:nvSpPr>
        <p:spPr>
          <a:xfrm>
            <a:off x="4937760" y="408960"/>
            <a:ext cx="4205160" cy="595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Cursos relevantes en el pensum de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 carrera de ingenieria en sistemas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4" name="CustomShape 2"/>
          <p:cNvSpPr/>
          <p:nvPr/>
        </p:nvSpPr>
        <p:spPr>
          <a:xfrm>
            <a:off x="104760" y="1296000"/>
            <a:ext cx="8890560" cy="262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Cursos relevantes en el pensum de ingenieria en sistemas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Algoritmos y estructuras de datos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Estadistica,analisis probabilistico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Algebra lineal:vectores, matrices, tensores y operaciones entre estos tal como el producto punto.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Calculo multivariable: derivadas y gradientes, curvas de nivel ,optimizacion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Fisica: momentum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Hay influencia de otras ciencias, por ejemplo economia!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Bases de datos: los datos son el combustible de los algoritmos de IA.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5" name="" descr=""/>
          <p:cNvPicPr/>
          <p:nvPr/>
        </p:nvPicPr>
        <p:blipFill>
          <a:blip r:embed="rId1"/>
          <a:stretch/>
        </p:blipFill>
        <p:spPr>
          <a:xfrm>
            <a:off x="685080" y="3749040"/>
            <a:ext cx="2422800" cy="1140840"/>
          </a:xfrm>
          <a:prstGeom prst="rect">
            <a:avLst/>
          </a:prstGeom>
          <a:ln>
            <a:noFill/>
          </a:ln>
        </p:spPr>
      </p:pic>
      <p:pic>
        <p:nvPicPr>
          <p:cNvPr id="256" name="" descr=""/>
          <p:cNvPicPr/>
          <p:nvPr/>
        </p:nvPicPr>
        <p:blipFill>
          <a:blip r:embed="rId2"/>
          <a:stretch/>
        </p:blipFill>
        <p:spPr>
          <a:xfrm>
            <a:off x="4846320" y="3840480"/>
            <a:ext cx="2742840" cy="1264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CustomShape 1"/>
          <p:cNvSpPr/>
          <p:nvPr/>
        </p:nvSpPr>
        <p:spPr>
          <a:xfrm>
            <a:off x="2281320" y="281160"/>
            <a:ext cx="610524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aacc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Deep learning y redes neuronales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8" name="CustomShape 2"/>
          <p:cNvSpPr/>
          <p:nvPr/>
        </p:nvSpPr>
        <p:spPr>
          <a:xfrm>
            <a:off x="2281320" y="1044720"/>
            <a:ext cx="6105240" cy="366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640" algn="just">
              <a:lnSpc>
                <a:spcPct val="100000"/>
              </a:lnSpc>
              <a:buClr>
                <a:srgbClr val="000000"/>
              </a:buClr>
              <a:buSzPct val="45000"/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Sub-rama de ML que ha proveido grandes avances y nuevas aplicaciones a la inteligencia artificial.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 algn="just">
              <a:lnSpc>
                <a:spcPct val="100000"/>
              </a:lnSpc>
              <a:buClr>
                <a:srgbClr val="000000"/>
              </a:buClr>
              <a:buSzPct val="45000"/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Modelo matematico de como los cientificos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 algn="just">
              <a:lnSpc>
                <a:spcPct val="100000"/>
              </a:lnSpc>
              <a:buClr>
                <a:srgbClr val="000000"/>
              </a:buClr>
              <a:buSzPct val="45000"/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creen que el cerebro realiza operaciones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 algn="just">
              <a:lnSpc>
                <a:spcPct val="100000"/>
              </a:lnSpc>
              <a:buClr>
                <a:srgbClr val="000000"/>
              </a:buClr>
              <a:buSzPct val="45000"/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Ha existido por decadas,pero es hasta ahora en la era de “big data”, cloud computing, clusters y sistemas distribuidos.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9" name="Picture 373" descr=""/>
          <p:cNvPicPr/>
          <p:nvPr/>
        </p:nvPicPr>
        <p:blipFill>
          <a:blip r:embed="rId1"/>
          <a:stretch/>
        </p:blipFill>
        <p:spPr>
          <a:xfrm>
            <a:off x="4601160" y="3838680"/>
            <a:ext cx="1798560" cy="1006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1" dur="indefinite" restart="never" nodeType="tmRoot">
          <p:childTnLst>
            <p:seq>
              <p:cTn id="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2281320" y="281160"/>
            <a:ext cx="610524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aacc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Deep learning y redes neuronales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1" name="CustomShape 2"/>
          <p:cNvSpPr/>
          <p:nvPr/>
        </p:nvSpPr>
        <p:spPr>
          <a:xfrm>
            <a:off x="2281320" y="1044720"/>
            <a:ext cx="6105240" cy="366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640" algn="just">
              <a:lnSpc>
                <a:spcPct val="100000"/>
              </a:lnSpc>
              <a:buClr>
                <a:srgbClr val="000000"/>
              </a:buClr>
              <a:buSzPct val="45000"/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Existen diversas arquitecturas, pero la arquitectura basica consiste en neuronas que realizan un calculo a sus valores de entrada y envian su resultado a otras neuronas a traves de conexiones con “pesos” entre neuronas.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 algn="just">
              <a:lnSpc>
                <a:spcPct val="100000"/>
              </a:lnSpc>
              <a:buClr>
                <a:srgbClr val="000000"/>
              </a:buClr>
              <a:buSzPct val="45000"/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La red aprende los valores optimos de estos pesos por si misma a traves de el proceso de “entrenamiento”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2" name="Picture 374" descr=""/>
          <p:cNvPicPr/>
          <p:nvPr/>
        </p:nvPicPr>
        <p:blipFill>
          <a:blip r:embed="rId1"/>
          <a:stretch/>
        </p:blipFill>
        <p:spPr>
          <a:xfrm>
            <a:off x="4394520" y="3415680"/>
            <a:ext cx="2096640" cy="1521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3" dur="indefinite" restart="never" nodeType="tmRoot">
          <p:childTnLst>
            <p:seq>
              <p:cTn id="5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ustomShape 1"/>
          <p:cNvSpPr/>
          <p:nvPr/>
        </p:nvSpPr>
        <p:spPr>
          <a:xfrm>
            <a:off x="2281320" y="281160"/>
            <a:ext cx="610524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aacc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Tipos de aprendizaje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CustomShape 2"/>
          <p:cNvSpPr/>
          <p:nvPr/>
        </p:nvSpPr>
        <p:spPr>
          <a:xfrm>
            <a:off x="2281320" y="1044720"/>
            <a:ext cx="6105240" cy="366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Aprendizaje supervisado:</a:t>
            </a:r>
            <a:r>
              <a:rPr b="1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el tipo mas comun, consiste en dar al algoritmo datos de la forma 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 algn="just">
              <a:lnSpc>
                <a:spcPct val="100000"/>
              </a:lnSpc>
              <a:buClr>
                <a:srgbClr val="000000"/>
              </a:buClr>
              <a:buSzPct val="45000"/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(x,y) o (entrada,salida) y el algoritmo aprendera una funcion que mapea los valores de x , a y . X puede ser data estructurada, imagenes, o cualquier tipo de dato que pueda llevarse a una representacion numerica.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648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Si </a:t>
            </a:r>
            <a:r>
              <a:rPr b="1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y</a:t>
            </a: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es un valor numerico continuo, es regresion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648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Si </a:t>
            </a:r>
            <a:r>
              <a:rPr b="1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y</a:t>
            </a: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es un valor discreto, como una categoria es classificacion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5" name="" descr=""/>
          <p:cNvPicPr/>
          <p:nvPr/>
        </p:nvPicPr>
        <p:blipFill>
          <a:blip r:embed="rId1"/>
          <a:stretch/>
        </p:blipFill>
        <p:spPr>
          <a:xfrm>
            <a:off x="2834640" y="3371760"/>
            <a:ext cx="2010600" cy="1473480"/>
          </a:xfrm>
          <a:prstGeom prst="rect">
            <a:avLst/>
          </a:prstGeom>
          <a:ln>
            <a:noFill/>
          </a:ln>
        </p:spPr>
      </p:pic>
      <p:pic>
        <p:nvPicPr>
          <p:cNvPr id="266" name="" descr=""/>
          <p:cNvPicPr/>
          <p:nvPr/>
        </p:nvPicPr>
        <p:blipFill>
          <a:blip r:embed="rId2"/>
          <a:stretch/>
        </p:blipFill>
        <p:spPr>
          <a:xfrm>
            <a:off x="5669280" y="3157200"/>
            <a:ext cx="2549160" cy="1779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5" dur="indefinite" restart="never" nodeType="tmRoot">
          <p:childTnLst>
            <p:seq>
              <p:cTn id="5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2286000" y="270000"/>
            <a:ext cx="6105240" cy="366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640" algn="just">
              <a:lnSpc>
                <a:spcPct val="100000"/>
              </a:lnSpc>
              <a:buClr>
                <a:srgbClr val="000000"/>
              </a:buClr>
              <a:buSzPct val="45000"/>
              <a:buFont typeface="Arial"/>
              <a:buChar char="•"/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Aprendizaje No-supervisado:</a:t>
            </a:r>
            <a:r>
              <a:rPr b="1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en este tipo, el dataset no tiene la forma (X,Y) por lo cual el algoritmo no puede aprender a dar un valor Y a otros valores X, en el aprendizaje no supervisado decimos al algoritmo “Aca esta la data, por favor encuentra algun patron o estructura en ella”.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 algn="just">
              <a:lnSpc>
                <a:spcPct val="100000"/>
              </a:lnSpc>
              <a:buClr>
                <a:srgbClr val="000000"/>
              </a:buClr>
              <a:buSzPct val="45000"/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Algunos ejemplos y aplicaciones son: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Reduccion de dimensionalidad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: tenemos un dataset altamente dimensional(muchas columnas) y queremos reducirlo a una representacion con menos dimensiones para analizarlo mas facil,o crear representaciones que ocupen menos memoria o disco.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Clustering: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El clustering consiste en solicar al algoritmo encontrar grupos relacionados en la data, un uso comun es segmentacion de clientes,o agrupacion de documentos por topicos similares.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Word2vec: 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utilizado en natural language processing, consiste en convertir palabras a representaciones vectoriales con semantica incrustada.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Deteccion de anomalias: 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sistemas de alertas de fraudes en entidades financieras, piezas defectuosas en fabricas  y similares.</a:t>
            </a:r>
            <a:r>
              <a:rPr b="1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7" dur="indefinite" restart="never" nodeType="tmRoot">
          <p:childTnLst>
            <p:seq>
              <p:cTn id="5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808560" y="397080"/>
            <a:ext cx="824328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IA segun Andrew 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182880" y="1153440"/>
            <a:ext cx="8243280" cy="350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216000" indent="-2149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6" name="" descr=""/>
          <p:cNvPicPr/>
          <p:nvPr/>
        </p:nvPicPr>
        <p:blipFill>
          <a:blip r:embed="rId1"/>
          <a:stretch/>
        </p:blipFill>
        <p:spPr>
          <a:xfrm>
            <a:off x="3202560" y="3291840"/>
            <a:ext cx="2466000" cy="1846800"/>
          </a:xfrm>
          <a:prstGeom prst="rect">
            <a:avLst/>
          </a:prstGeom>
          <a:ln>
            <a:noFill/>
          </a:ln>
        </p:spPr>
      </p:pic>
      <p:sp>
        <p:nvSpPr>
          <p:cNvPr id="167" name="CustomShape 3"/>
          <p:cNvSpPr/>
          <p:nvPr/>
        </p:nvSpPr>
        <p:spPr>
          <a:xfrm>
            <a:off x="182880" y="1247040"/>
            <a:ext cx="3382560" cy="166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“</a:t>
            </a:r>
            <a:r>
              <a:rPr b="1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Just as the Industrial Revolution freed up a lot of humanity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from physical drudgery, I think AI has the potential to free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up humanity from a lot of the mental drudgery.”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CustomShape 4"/>
          <p:cNvSpPr/>
          <p:nvPr/>
        </p:nvSpPr>
        <p:spPr>
          <a:xfrm>
            <a:off x="4493520" y="1188720"/>
            <a:ext cx="4466880" cy="189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b="1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“</a:t>
            </a:r>
            <a:r>
              <a:rPr b="1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industrial revolution freed humanity from much repetitive physical drudgery;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1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 now want AI to free humanity from repetitive mental drudgery, such as driving in traffic.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1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This work cannot be done by any single company — it will be done by the global AI community of researchers and engineers.”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1"/>
          <p:cNvSpPr/>
          <p:nvPr/>
        </p:nvSpPr>
        <p:spPr>
          <a:xfrm>
            <a:off x="2281320" y="281160"/>
            <a:ext cx="610524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aacc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Aprendizaje no supervisado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9" name="" descr=""/>
          <p:cNvPicPr/>
          <p:nvPr/>
        </p:nvPicPr>
        <p:blipFill>
          <a:blip r:embed="rId1"/>
          <a:stretch/>
        </p:blipFill>
        <p:spPr>
          <a:xfrm>
            <a:off x="5883840" y="1097280"/>
            <a:ext cx="3076200" cy="2141640"/>
          </a:xfrm>
          <a:prstGeom prst="rect">
            <a:avLst/>
          </a:prstGeom>
          <a:ln>
            <a:noFill/>
          </a:ln>
        </p:spPr>
      </p:pic>
      <p:pic>
        <p:nvPicPr>
          <p:cNvPr id="270" name="" descr=""/>
          <p:cNvPicPr/>
          <p:nvPr/>
        </p:nvPicPr>
        <p:blipFill>
          <a:blip r:embed="rId2"/>
          <a:stretch/>
        </p:blipFill>
        <p:spPr>
          <a:xfrm>
            <a:off x="2377440" y="1079280"/>
            <a:ext cx="2732400" cy="2120040"/>
          </a:xfrm>
          <a:prstGeom prst="rect">
            <a:avLst/>
          </a:prstGeom>
          <a:ln>
            <a:noFill/>
          </a:ln>
        </p:spPr>
      </p:pic>
      <p:pic>
        <p:nvPicPr>
          <p:cNvPr id="271" name="" descr=""/>
          <p:cNvPicPr/>
          <p:nvPr/>
        </p:nvPicPr>
        <p:blipFill>
          <a:blip r:embed="rId3"/>
          <a:stretch/>
        </p:blipFill>
        <p:spPr>
          <a:xfrm>
            <a:off x="2316960" y="3404880"/>
            <a:ext cx="3168360" cy="1623240"/>
          </a:xfrm>
          <a:prstGeom prst="rect">
            <a:avLst/>
          </a:prstGeom>
          <a:ln>
            <a:noFill/>
          </a:ln>
        </p:spPr>
      </p:pic>
      <p:pic>
        <p:nvPicPr>
          <p:cNvPr id="272" name="" descr=""/>
          <p:cNvPicPr/>
          <p:nvPr/>
        </p:nvPicPr>
        <p:blipFill>
          <a:blip r:embed="rId4"/>
          <a:stretch/>
        </p:blipFill>
        <p:spPr>
          <a:xfrm>
            <a:off x="6330600" y="3223440"/>
            <a:ext cx="1989360" cy="1713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9" dur="indefinite" restart="never" nodeType="tmRoot">
          <p:childTnLst>
            <p:seq>
              <p:cTn id="6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CustomShape 1"/>
          <p:cNvSpPr/>
          <p:nvPr/>
        </p:nvSpPr>
        <p:spPr>
          <a:xfrm>
            <a:off x="2281320" y="281160"/>
            <a:ext cx="610524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aacc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Aprendizaje por refuerzo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2"/>
          <p:cNvSpPr/>
          <p:nvPr/>
        </p:nvSpPr>
        <p:spPr>
          <a:xfrm>
            <a:off x="2282400" y="1188720"/>
            <a:ext cx="6860520" cy="262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 basa en recompensas y castigos.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 coloca a un agente en un ambiente, el agente percibe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el estado del ambiente  y toma una accion segun su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politica, la accion en ese estado le puede traer una recompensa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 un castigo y llevarlo a un nuevo estado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el agente actualiza su politica en funcion de esto para futuras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ocasiones, hasta que se vuelve optimo en cumplir un objetivo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 ese ambiente.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Resultados espectaculares recientemente encaminados a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AGI(artificial general intelligence).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1" dur="indefinite" restart="never" nodeType="tmRoot">
          <p:childTnLst>
            <p:seq>
              <p:cTn id="6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CustomShape 1"/>
          <p:cNvSpPr/>
          <p:nvPr/>
        </p:nvSpPr>
        <p:spPr>
          <a:xfrm>
            <a:off x="2281320" y="281160"/>
            <a:ext cx="610524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aacc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Aprendizaje por refuerzo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76" name="" descr=""/>
          <p:cNvPicPr/>
          <p:nvPr/>
        </p:nvPicPr>
        <p:blipFill>
          <a:blip r:embed="rId1"/>
          <a:stretch/>
        </p:blipFill>
        <p:spPr>
          <a:xfrm>
            <a:off x="2337120" y="852120"/>
            <a:ext cx="3605400" cy="2574720"/>
          </a:xfrm>
          <a:prstGeom prst="rect">
            <a:avLst/>
          </a:prstGeom>
          <a:ln>
            <a:noFill/>
          </a:ln>
        </p:spPr>
      </p:pic>
      <p:pic>
        <p:nvPicPr>
          <p:cNvPr id="277" name="" descr=""/>
          <p:cNvPicPr/>
          <p:nvPr/>
        </p:nvPicPr>
        <p:blipFill>
          <a:blip r:embed="rId2"/>
          <a:stretch/>
        </p:blipFill>
        <p:spPr>
          <a:xfrm>
            <a:off x="2084400" y="3474720"/>
            <a:ext cx="4132440" cy="1665360"/>
          </a:xfrm>
          <a:prstGeom prst="rect">
            <a:avLst/>
          </a:prstGeom>
          <a:ln>
            <a:noFill/>
          </a:ln>
        </p:spPr>
      </p:pic>
      <p:sp>
        <p:nvSpPr>
          <p:cNvPr id="278" name="CustomShape 2"/>
          <p:cNvSpPr/>
          <p:nvPr/>
        </p:nvSpPr>
        <p:spPr>
          <a:xfrm>
            <a:off x="6035040" y="1828800"/>
            <a:ext cx="3016440" cy="59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https://www.youtube.com/watch?v=V1eYniJ0Rnk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9" name="CustomShape 3"/>
          <p:cNvSpPr/>
          <p:nvPr/>
        </p:nvSpPr>
        <p:spPr>
          <a:xfrm>
            <a:off x="6217920" y="4206240"/>
            <a:ext cx="2719440" cy="425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3"/>
              </a:rPr>
              <a:t>Ejemplo:OpenAI gym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3" dur="indefinite" restart="never" nodeType="tmRoot">
          <p:childTnLst>
            <p:seq>
              <p:cTn id="6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CustomShape 1"/>
          <p:cNvSpPr/>
          <p:nvPr/>
        </p:nvSpPr>
        <p:spPr>
          <a:xfrm>
            <a:off x="2286000" y="270000"/>
            <a:ext cx="6105240" cy="366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640" algn="just">
              <a:lnSpc>
                <a:spcPct val="100000"/>
              </a:lnSpc>
              <a:buClr>
                <a:srgbClr val="000000"/>
              </a:buClr>
              <a:buSzPct val="45000"/>
              <a:buFont typeface="Arial"/>
              <a:buChar char="•"/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Aprensizaje por refuerzo:</a:t>
            </a:r>
            <a:r>
              <a:rPr b="1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Videojuegos:</a:t>
            </a: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deepMind y OpenAi han creado agentes que aprenden a vencer videojuegos con performance superior al humano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Self driving cars: </a:t>
            </a: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Toman de entrada , el resultado de otros sub-sistemas de IA como reconocimiento de imagenes para aprender de refuerzos y castigos, el mejor estilo de conduccion.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Chatbots:</a:t>
            </a: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algunos chatbots reciben recompensas o castigos en funcion de que tan acertada fue su respuesta(accion) 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5" dur="indefinite" restart="never" nodeType="tmRoot">
          <p:childTnLst>
            <p:seq>
              <p:cTn id="6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CustomShape 1"/>
          <p:cNvSpPr/>
          <p:nvPr/>
        </p:nvSpPr>
        <p:spPr>
          <a:xfrm>
            <a:off x="1008000" y="432000"/>
            <a:ext cx="809064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2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Muchas gracias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2" name="CustomShape 2"/>
          <p:cNvSpPr/>
          <p:nvPr/>
        </p:nvSpPr>
        <p:spPr>
          <a:xfrm>
            <a:off x="1544760" y="1105200"/>
            <a:ext cx="6157440" cy="47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3" name="CustomShape 3"/>
          <p:cNvSpPr/>
          <p:nvPr/>
        </p:nvSpPr>
        <p:spPr>
          <a:xfrm>
            <a:off x="352800" y="1583640"/>
            <a:ext cx="8501400" cy="208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4" name="CustomShape 4"/>
          <p:cNvSpPr/>
          <p:nvPr/>
        </p:nvSpPr>
        <p:spPr>
          <a:xfrm>
            <a:off x="640080" y="1737360"/>
            <a:ext cx="2842200" cy="59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Preguntas o comentarios?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Muchas gracias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7" dur="indefinite" restart="never" nodeType="tmRoot">
          <p:childTnLst>
            <p:seq>
              <p:cTn id="6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448920" y="433800"/>
            <a:ext cx="824328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182880" y="1153440"/>
            <a:ext cx="8243280" cy="350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216000" indent="-2149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Inteligencia y la mente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Durante miles de años hemos tratado de entender como pensamos, es decir la ciencia detras de que percibamos,entendamos,aprendamos y hagamos predicciones de cosas que percibimos del mundo que nos rodea, y en esto se basa nuestra inteligencia. A la </a:t>
            </a: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inteligencia artificial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 solo le interesa esto, si no como construir maquinas y entidades que puedan realizar lo mismo.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1" name="" descr=""/>
          <p:cNvPicPr/>
          <p:nvPr/>
        </p:nvPicPr>
        <p:blipFill>
          <a:blip r:embed="rId1"/>
          <a:stretch/>
        </p:blipFill>
        <p:spPr>
          <a:xfrm>
            <a:off x="3657600" y="3566160"/>
            <a:ext cx="2010960" cy="1505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731520" y="433800"/>
            <a:ext cx="824328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Origen e historia de IA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CustomShape 2"/>
          <p:cNvSpPr/>
          <p:nvPr/>
        </p:nvSpPr>
        <p:spPr>
          <a:xfrm>
            <a:off x="182880" y="1135440"/>
            <a:ext cx="6857280" cy="427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Ciencia reciente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El trabajo en IA comenzo poco despues de la segunda guerra mundial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El nombre IA nació en 1956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 relevante y tiene aplicaciones en muchas areas,por lo que es una ciencia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universal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Abarca  y “mezcla” conocimientos y tecnicas de otras ciencias como: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Estadistica y analisis probabilistico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Fisica(en menor medida)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Neurociencias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Algoritmos y estructuras de datos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Economia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Matematicas, principalmente: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4482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Algebra lineal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4482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Calculo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4" name="" descr=""/>
          <p:cNvPicPr/>
          <p:nvPr/>
        </p:nvPicPr>
        <p:blipFill>
          <a:blip r:embed="rId1"/>
          <a:stretch/>
        </p:blipFill>
        <p:spPr>
          <a:xfrm>
            <a:off x="6808680" y="2926080"/>
            <a:ext cx="2151720" cy="2180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448920" y="433800"/>
            <a:ext cx="824328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2"/>
          <p:cNvSpPr/>
          <p:nvPr/>
        </p:nvSpPr>
        <p:spPr>
          <a:xfrm>
            <a:off x="182880" y="1153440"/>
            <a:ext cx="8243280" cy="350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216000" indent="-2149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Algunas definiciones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7" name="" descr=""/>
          <p:cNvPicPr/>
          <p:nvPr/>
        </p:nvPicPr>
        <p:blipFill>
          <a:blip r:embed="rId1"/>
          <a:stretch/>
        </p:blipFill>
        <p:spPr>
          <a:xfrm>
            <a:off x="1890000" y="1579320"/>
            <a:ext cx="5241600" cy="3174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448920" y="433800"/>
            <a:ext cx="824328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IA 4 enfoques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9" name="" descr=""/>
          <p:cNvPicPr/>
          <p:nvPr/>
        </p:nvPicPr>
        <p:blipFill>
          <a:blip r:embed="rId1"/>
          <a:stretch/>
        </p:blipFill>
        <p:spPr>
          <a:xfrm>
            <a:off x="1979640" y="1233000"/>
            <a:ext cx="6066360" cy="3704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448920" y="433800"/>
            <a:ext cx="824328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Prueba de Turing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1" name="" descr=""/>
          <p:cNvPicPr/>
          <p:nvPr/>
        </p:nvPicPr>
        <p:blipFill>
          <a:blip r:embed="rId1"/>
          <a:stretch/>
        </p:blipFill>
        <p:spPr>
          <a:xfrm>
            <a:off x="5760720" y="3017520"/>
            <a:ext cx="3085920" cy="2010240"/>
          </a:xfrm>
          <a:prstGeom prst="rect">
            <a:avLst/>
          </a:prstGeom>
          <a:ln>
            <a:noFill/>
          </a:ln>
        </p:spPr>
      </p:pic>
      <p:pic>
        <p:nvPicPr>
          <p:cNvPr id="182" name="" descr=""/>
          <p:cNvPicPr/>
          <p:nvPr/>
        </p:nvPicPr>
        <p:blipFill>
          <a:blip r:embed="rId2"/>
          <a:stretch/>
        </p:blipFill>
        <p:spPr>
          <a:xfrm>
            <a:off x="3004560" y="3200400"/>
            <a:ext cx="2298240" cy="1751040"/>
          </a:xfrm>
          <a:prstGeom prst="rect">
            <a:avLst/>
          </a:prstGeom>
          <a:ln>
            <a:noFill/>
          </a:ln>
        </p:spPr>
      </p:pic>
      <p:sp>
        <p:nvSpPr>
          <p:cNvPr id="183" name="CustomShape 2"/>
          <p:cNvSpPr/>
          <p:nvPr/>
        </p:nvSpPr>
        <p:spPr>
          <a:xfrm>
            <a:off x="548640" y="1280160"/>
            <a:ext cx="8411760" cy="337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Prueba de Turing(Enfoque de sistemas que actuan como humanos):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 prueba de Turing,consiste en una persona que realiza preguntas y peticiones sin saber quien las atiende, del otro lado existe una persona y un agente atentiendolas aleatoriamente, la prueba de Turing se considera “completada”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cuando la persona no puede distinguir si sus preguntas o peticiones, las responde una persona o un agente artificial. Podemos ver que un agente necesita al menos: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Computer vision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Natural Language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Processing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Aprendizaje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Posiblemente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robotica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448920" y="433800"/>
            <a:ext cx="824328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AI Winters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5" name="" descr=""/>
          <p:cNvPicPr/>
          <p:nvPr/>
        </p:nvPicPr>
        <p:blipFill>
          <a:blip r:embed="rId1"/>
          <a:stretch/>
        </p:blipFill>
        <p:spPr>
          <a:xfrm>
            <a:off x="5120640" y="2834640"/>
            <a:ext cx="3789720" cy="2132280"/>
          </a:xfrm>
          <a:prstGeom prst="rect">
            <a:avLst/>
          </a:prstGeom>
          <a:ln>
            <a:noFill/>
          </a:ln>
        </p:spPr>
      </p:pic>
      <p:sp>
        <p:nvSpPr>
          <p:cNvPr id="186" name="CustomShape 2"/>
          <p:cNvSpPr/>
          <p:nvPr/>
        </p:nvSpPr>
        <p:spPr>
          <a:xfrm>
            <a:off x="274320" y="1211040"/>
            <a:ext cx="8603280" cy="13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Inviernos de la IA: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 lo largo de su historia, la inteligenia artificial ha sufrido varios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periodos “malos” conocidos como “AI winters” en los cuales ha sufrido de falta de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apoyo, falta de interes, poca investigacion y ha sido ignorada … pero actualmente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 estamos en uno de ellos, en los ultimos años ha habido un resurgimiento, hasta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el punto de crearse una “moda” y surgimiento de numerosas aplicaciones.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372</TotalTime>
  <Application>LibreOffice/5.3.1.2$Linux_X86_64 LibreOffice_project/30m0$Build-2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2018-01-07T23:56:48Z</dcterms:modified>
  <cp:revision>70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15.0027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On-screen Show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28</vt:i4>
  </property>
</Properties>
</file>